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3" r:id="rId5"/>
    <p:sldId id="273" r:id="rId6"/>
    <p:sldId id="274" r:id="rId7"/>
    <p:sldId id="275" r:id="rId8"/>
    <p:sldId id="277" r:id="rId9"/>
    <p:sldId id="296" r:id="rId10"/>
    <p:sldId id="276" r:id="rId11"/>
    <p:sldId id="278" r:id="rId12"/>
    <p:sldId id="279" r:id="rId13"/>
    <p:sldId id="280" r:id="rId14"/>
    <p:sldId id="282" r:id="rId15"/>
    <p:sldId id="283" r:id="rId16"/>
    <p:sldId id="284" r:id="rId17"/>
    <p:sldId id="285" r:id="rId18"/>
    <p:sldId id="286" r:id="rId19"/>
    <p:sldId id="287" r:id="rId20"/>
    <p:sldId id="289" r:id="rId21"/>
    <p:sldId id="288" r:id="rId22"/>
    <p:sldId id="290" r:id="rId23"/>
    <p:sldId id="291" r:id="rId24"/>
    <p:sldId id="292" r:id="rId25"/>
    <p:sldId id="293" r:id="rId26"/>
    <p:sldId id="270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79924" autoAdjust="0"/>
  </p:normalViewPr>
  <p:slideViewPr>
    <p:cSldViewPr snapToGrid="0" showGuides="1">
      <p:cViewPr varScale="1">
        <p:scale>
          <a:sx n="73" d="100"/>
          <a:sy n="73" d="100"/>
        </p:scale>
        <p:origin x="86" y="211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26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照片为学生拍摄的礼堂</a:t>
            </a:r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图片可以替换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r>
              <a:rPr lang="en-US" altLang="zh-CN" dirty="0" smtClean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1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15.xml"/><Relationship Id="rId2" Type="http://schemas.openxmlformats.org/officeDocument/2006/relationships/image" Target="../media/image1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0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29" Type="http://schemas.openxmlformats.org/officeDocument/2006/relationships/slideLayout" Target="../slideLayouts/slideLayout4.xml"/><Relationship Id="rId28" Type="http://schemas.openxmlformats.org/officeDocument/2006/relationships/themeOverride" Target="../theme/themeOverride2.xml"/><Relationship Id="rId27" Type="http://schemas.openxmlformats.org/officeDocument/2006/relationships/image" Target="../media/image1.png"/><Relationship Id="rId26" Type="http://schemas.openxmlformats.org/officeDocument/2006/relationships/image" Target="../media/image4.jpeg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20.xml"/><Relationship Id="rId2" Type="http://schemas.openxmlformats.org/officeDocument/2006/relationships/image" Target="../media/image1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4.xml"/><Relationship Id="rId4" Type="http://schemas.openxmlformats.org/officeDocument/2006/relationships/themeOverride" Target="../theme/themeOverride2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1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1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60420" y="2599690"/>
            <a:ext cx="7396480" cy="1569085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zh-CN" altLang="en-US" sz="8000" b="1" i="1" dirty="0"/>
              <a:t>论文调研报告</a:t>
            </a:r>
            <a:endParaRPr lang="zh-CN" altLang="en-US" sz="8000" b="1" i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78860" y="5135283"/>
            <a:ext cx="8797159" cy="776589"/>
          </a:xfrm>
        </p:spPr>
        <p:txBody>
          <a:bodyPr>
            <a:normAutofit/>
          </a:bodyPr>
          <a:lstStyle/>
          <a:p>
            <a:r>
              <a:rPr lang="zh-CN" altLang="en-US" sz="3200" b="1" i="1" dirty="0">
                <a:solidFill>
                  <a:schemeClr val="bg1"/>
                </a:solidFill>
              </a:rPr>
              <a:t>报告人：李锦源</a:t>
            </a:r>
            <a:endParaRPr lang="zh-CN" altLang="en-US" sz="3200" b="1" i="1" dirty="0">
              <a:solidFill>
                <a:schemeClr val="bg1"/>
              </a:solidFill>
            </a:endParaRPr>
          </a:p>
          <a:p>
            <a:endParaRPr lang="zh-CN" altLang="en-US" sz="3200" b="1" i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049" y="251482"/>
            <a:ext cx="4536326" cy="957207"/>
          </a:xfrm>
          <a:prstGeom prst="rect">
            <a:avLst/>
          </a:prstGeom>
        </p:spPr>
      </p:pic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0" y="6522720"/>
            <a:ext cx="12192000" cy="3352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alphaModFix amt="7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2014"/>
            <a:ext cx="12192000" cy="21994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07130" y="2707005"/>
            <a:ext cx="653986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容器引擎与运行时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6248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6" grpId="0" autoUpdateAnimBg="0"/>
      <p:bldP spid="10247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容器引擎与</a:t>
            </a:r>
            <a:r>
              <a:rPr lang="zh-CN" altLang="en-US"/>
              <a:t>运行时</a:t>
            </a:r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4140" y="209232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3200" b="1"/>
              <a:t>Singularity</a:t>
            </a:r>
            <a:endParaRPr sz="3200" b="1"/>
          </a:p>
          <a:p>
            <a:endParaRPr sz="2400" b="1"/>
          </a:p>
          <a:p>
            <a:r>
              <a:rPr sz="2000"/>
              <a:t>目前学术界和工业界使用最广泛的HPC容器引擎，能够实现非root权限运行容器，支持GPU和MPI等HPC特性，支持单一镜像文件的便携性。</a:t>
            </a:r>
            <a:endParaRPr sz="2000"/>
          </a:p>
          <a:p>
            <a:endParaRPr sz="2000"/>
          </a:p>
          <a:p>
            <a:r>
              <a:rPr sz="2000"/>
              <a:t>特点：能够直接转换Docker镜像，且与宿主机资源的整合更为高效。</a:t>
            </a:r>
            <a:endParaRPr sz="2000"/>
          </a:p>
        </p:txBody>
      </p:sp>
      <p:sp>
        <p:nvSpPr>
          <p:cNvPr id="3" name="文本框 2"/>
          <p:cNvSpPr txBox="1"/>
          <p:nvPr/>
        </p:nvSpPr>
        <p:spPr>
          <a:xfrm>
            <a:off x="7004050" y="209232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3200" b="1"/>
              <a:t>Shifter：</a:t>
            </a:r>
            <a:endParaRPr sz="3200" b="1"/>
          </a:p>
          <a:p>
            <a:pPr>
              <a:lnSpc>
                <a:spcPct val="110000"/>
              </a:lnSpc>
            </a:pPr>
          </a:p>
          <a:p>
            <a:r>
              <a:rPr sz="2000"/>
              <a:t>最早的HPC容器引擎之一，支持Docker镜像，但引擎会去除root权限以确保安全。</a:t>
            </a:r>
            <a:endParaRPr sz="2000"/>
          </a:p>
          <a:p>
            <a:endParaRPr sz="2000"/>
          </a:p>
          <a:p>
            <a:r>
              <a:rPr sz="2000"/>
              <a:t>特点：在容器启动时可动态注入驱动程序，增强兼容性。</a:t>
            </a:r>
            <a:endParaRPr sz="20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35040" y="1021715"/>
            <a:ext cx="296545" cy="5836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  <p:bldP spid="6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容器引擎与</a:t>
            </a:r>
            <a:r>
              <a:rPr lang="zh-CN" altLang="en-US"/>
              <a:t>运行时</a:t>
            </a:r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4140" y="209232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3200" b="1"/>
              <a:t>Charliecloud：</a:t>
            </a:r>
            <a:endParaRPr sz="3200" b="1"/>
          </a:p>
          <a:p>
            <a:pPr>
              <a:lnSpc>
                <a:spcPct val="70000"/>
              </a:lnSpc>
            </a:pPr>
            <a:endParaRPr sz="3200" b="1"/>
          </a:p>
          <a:p>
            <a:r>
              <a:rPr sz="2000"/>
              <a:t>charlicloud运行没有特权操作或守护进程的容器。Charlicloud可以将Docker镜像转换为tar文件，并在HPC节点上解包。</a:t>
            </a:r>
            <a:endParaRPr sz="2000"/>
          </a:p>
          <a:p>
            <a:endParaRPr lang="zh-CN" sz="2000"/>
          </a:p>
          <a:p>
            <a:r>
              <a:rPr lang="zh-CN" sz="2000"/>
              <a:t>特点：</a:t>
            </a:r>
            <a:r>
              <a:rPr sz="2000"/>
              <a:t>解决了MPI的依赖项问题。</a:t>
            </a:r>
            <a:endParaRPr sz="2000"/>
          </a:p>
        </p:txBody>
      </p:sp>
      <p:sp>
        <p:nvSpPr>
          <p:cNvPr id="3" name="文本框 2"/>
          <p:cNvSpPr txBox="1"/>
          <p:nvPr/>
        </p:nvSpPr>
        <p:spPr>
          <a:xfrm>
            <a:off x="7004050" y="2092325"/>
            <a:ext cx="4289425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3200" b="1"/>
              <a:t>SARUS：</a:t>
            </a:r>
            <a:endParaRPr sz="3200" b="1"/>
          </a:p>
          <a:p>
            <a:endParaRPr sz="3200"/>
          </a:p>
          <a:p>
            <a:r>
              <a:t>SARUS依赖runc1来实例化容器</a:t>
            </a:r>
          </a:p>
          <a:p/>
          <a:p/>
          <a:p/>
          <a:p>
            <a:r>
              <a:rPr sz="3200" b="1"/>
              <a:t>UDocker：</a:t>
            </a:r>
            <a:endParaRPr sz="3200" b="1"/>
          </a:p>
          <a:p>
            <a:r>
              <a:t>一个简单的py打包器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35040" y="1021715"/>
            <a:ext cx="296545" cy="5836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  <p:bldP spid="6" grpId="0" bldLvl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容器引擎与</a:t>
            </a:r>
            <a:r>
              <a:rPr lang="zh-CN" altLang="en-US"/>
              <a:t>运行时</a:t>
            </a:r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975" y="1750060"/>
            <a:ext cx="9354820" cy="25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151380" y="4328160"/>
            <a:ext cx="8199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不同容器引擎系统</a:t>
            </a:r>
            <a:r>
              <a:rPr lang="zh-CN" altLang="en-US"/>
              <a:t>接口的支持</a:t>
            </a:r>
            <a:r>
              <a:rPr lang="zh-CN" altLang="en-US"/>
              <a:t>效果</a:t>
            </a:r>
            <a:endParaRPr lang="zh-CN" altLang="en-US"/>
          </a:p>
          <a:p>
            <a:r>
              <a:rPr lang="zh-CN" altLang="en-US"/>
              <a:t>引用自：Containerisation for High Performance</a:t>
            </a:r>
            <a:r>
              <a:rPr lang="en-US" altLang="zh-CN"/>
              <a:t> </a:t>
            </a:r>
            <a:r>
              <a:rPr lang="zh-CN" altLang="en-US"/>
              <a:t>Computing Systems: Survey and Prospects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容器引擎与</a:t>
            </a:r>
            <a:r>
              <a:rPr lang="zh-CN" altLang="en-US"/>
              <a:t>运行时</a:t>
            </a:r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6440" y="5372100"/>
            <a:ext cx="8975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不同容器引擎系统</a:t>
            </a:r>
            <a:r>
              <a:rPr lang="zh-CN" altLang="en-US"/>
              <a:t>接口的支持</a:t>
            </a:r>
            <a:r>
              <a:rPr lang="zh-CN" altLang="en-US"/>
              <a:t>效果</a:t>
            </a:r>
            <a:endParaRPr lang="zh-CN" altLang="en-US"/>
          </a:p>
          <a:p>
            <a:r>
              <a:rPr lang="zh-CN" altLang="en-US"/>
              <a:t>引用自：Containerisation for High Performance</a:t>
            </a:r>
            <a:r>
              <a:rPr lang="en-US" altLang="zh-CN"/>
              <a:t> </a:t>
            </a:r>
            <a:r>
              <a:rPr lang="zh-CN" altLang="en-US"/>
              <a:t>Computing Systems: Survey and Prospects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4990" y="1337945"/>
            <a:ext cx="8742045" cy="392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alphaModFix amt="7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2014"/>
            <a:ext cx="12192000" cy="21994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07130" y="2707005"/>
            <a:ext cx="653986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容器编排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6248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6" grpId="0" autoUpdateAnimBg="0"/>
      <p:bldP spid="1024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容器编排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4140" y="180530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HPC中的工作负载管理器</a:t>
            </a:r>
            <a:r>
              <a:rPr lang="en-US" sz="2000"/>
              <a:t>：</a:t>
            </a:r>
            <a:endParaRPr lang="en-US" sz="2000"/>
          </a:p>
          <a:p>
            <a:r>
              <a:rPr lang="en-US" sz="2000"/>
              <a:t>目前HPC系统使用的工作负载管理器包括PBS和SLURM，这些工具负责资源分配和作业调度，但缺乏云编排中的自动化功能。</a:t>
            </a:r>
            <a:endParaRPr lang="en-US" sz="2000"/>
          </a:p>
          <a:p>
            <a:endParaRPr lang="en-US" sz="2000"/>
          </a:p>
          <a:p>
            <a:r>
              <a:rPr lang="en-US" sz="2000" b="1"/>
              <a:t>PBS</a:t>
            </a:r>
            <a:r>
              <a:rPr lang="en-US" sz="2000"/>
              <a:t>：</a:t>
            </a:r>
            <a:endParaRPr lang="en-US" sz="2000"/>
          </a:p>
          <a:p>
            <a:r>
              <a:rPr lang="en-US" sz="2000"/>
              <a:t>通过中心化的服务器来管理计算节点资源，利用作业队列进行分配。</a:t>
            </a:r>
            <a:endParaRPr lang="en-US" sz="2000"/>
          </a:p>
          <a:p>
            <a:endParaRPr lang="en-US" sz="2000"/>
          </a:p>
          <a:p>
            <a:r>
              <a:rPr lang="en-US" sz="2000" b="1"/>
              <a:t>SLURM</a:t>
            </a:r>
            <a:r>
              <a:rPr lang="en-US" sz="2000"/>
              <a:t>：</a:t>
            </a:r>
            <a:endParaRPr lang="en-US" sz="2000"/>
          </a:p>
          <a:p>
            <a:r>
              <a:rPr lang="en-US" sz="2000"/>
              <a:t>类似PBS，但提供了更多的扩展功能，可以在集群中实现更高效的资源管理。</a:t>
            </a:r>
            <a:endParaRPr 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6946265" y="192976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400" b="1"/>
              <a:t>云编排框架：</a:t>
            </a:r>
            <a:endParaRPr sz="2400" b="1"/>
          </a:p>
          <a:p>
            <a:endParaRPr sz="2400"/>
          </a:p>
          <a:p>
            <a:r>
              <a:rPr b="1"/>
              <a:t>Kubernetes</a:t>
            </a:r>
            <a:r>
              <a:t>：</a:t>
            </a:r>
          </a:p>
          <a:p>
            <a:r>
              <a:t>功能强大，但</a:t>
            </a:r>
            <a:r>
              <a:rPr lang="zh-CN"/>
              <a:t>量级较大</a:t>
            </a:r>
            <a:r>
              <a:t>，适合复杂的微服务架构。</a:t>
            </a:r>
          </a:p>
          <a:p>
            <a:r>
              <a:rPr b="1"/>
              <a:t>Docker Swarm</a:t>
            </a:r>
            <a:r>
              <a:t>：</a:t>
            </a:r>
          </a:p>
          <a:p>
            <a:r>
              <a:t>较轻便，更适合小规模应用。</a:t>
            </a:r>
          </a:p>
          <a:p/>
          <a:p>
            <a:r>
              <a:rPr b="1"/>
              <a:t>当前挑战</a:t>
            </a:r>
            <a:r>
              <a:t>：</a:t>
            </a:r>
          </a:p>
          <a:p>
            <a:r>
              <a:t>HPC环境中的编排策略相对简单，缺乏弹性伸缩和负载均衡机制在高并发、大数据量时效果有限。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35040" y="1021715"/>
            <a:ext cx="296545" cy="5836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  <p:bldP spid="6" grpId="0" bldLvl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容器编排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6440" y="5526405"/>
            <a:ext cx="9357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传统HPC的负载管理器与云编排器的差别</a:t>
            </a:r>
            <a:endParaRPr lang="zh-CN" altLang="en-US"/>
          </a:p>
          <a:p>
            <a:r>
              <a:rPr lang="zh-CN" altLang="en-US"/>
              <a:t>引用自：Containerisation for High Performance</a:t>
            </a:r>
            <a:r>
              <a:rPr lang="en-US" altLang="zh-CN"/>
              <a:t> </a:t>
            </a:r>
            <a:r>
              <a:rPr lang="zh-CN" altLang="en-US"/>
              <a:t>Computing Systems: Survey and Prospects</a:t>
            </a:r>
            <a:endParaRPr lang="zh-CN" altLang="en-US"/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055" y="1253490"/>
            <a:ext cx="9204960" cy="4057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容器编排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4140" y="1805305"/>
            <a:ext cx="933577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ym typeface="+mn-ea"/>
              </a:rPr>
              <a:t>高性能计算系统容器编排的最新四类工作的说明：</a:t>
            </a:r>
            <a:endParaRPr lang="zh-CN" altLang="en-US" sz="2400" b="1">
              <a:sym typeface="+mn-ea"/>
            </a:endParaRPr>
          </a:p>
          <a:p>
            <a:endParaRPr lang="zh-CN" altLang="en-US" sz="2000"/>
          </a:p>
          <a:p>
            <a:r>
              <a:rPr lang="zh-CN" altLang="en-US" sz="2000"/>
              <a:t>（</a:t>
            </a:r>
            <a:r>
              <a:rPr lang="en-US" sz="2000"/>
              <a:t>1</a:t>
            </a:r>
            <a:r>
              <a:rPr lang="zh-CN" altLang="en-US" sz="2000"/>
              <a:t>）</a:t>
            </a:r>
            <a:r>
              <a:rPr lang="en-US" sz="2000"/>
              <a:t>为HPC工作负载管理器添加功能</a:t>
            </a:r>
            <a:r>
              <a:rPr lang="zh-CN" altLang="en-US" sz="2000"/>
              <a:t>的结构</a:t>
            </a:r>
            <a:endParaRPr lang="en-US" sz="2000"/>
          </a:p>
          <a:p>
            <a:r>
              <a:rPr lang="zh-CN" altLang="en-US" sz="2000"/>
              <a:t>（</a:t>
            </a:r>
            <a:r>
              <a:rPr lang="en-US" sz="2000"/>
              <a:t>2</a:t>
            </a:r>
            <a:r>
              <a:rPr lang="zh-CN" altLang="en-US" sz="2000"/>
              <a:t>）</a:t>
            </a:r>
            <a:r>
              <a:rPr lang="en-US" sz="2000"/>
              <a:t>云端与高性能计算的连接器</a:t>
            </a:r>
            <a:r>
              <a:rPr lang="zh-CN" altLang="en-US" sz="2000"/>
              <a:t>结构</a:t>
            </a:r>
            <a:endParaRPr lang="en-US" sz="2000"/>
          </a:p>
          <a:p>
            <a:r>
              <a:rPr lang="zh-CN" altLang="en-US" sz="2000"/>
              <a:t>（</a:t>
            </a:r>
            <a:r>
              <a:rPr lang="en-US" sz="2000"/>
              <a:t>3）共存</a:t>
            </a:r>
            <a:r>
              <a:rPr lang="zh-CN" altLang="en-US" sz="2000"/>
              <a:t>结构</a:t>
            </a:r>
            <a:endParaRPr lang="en-US" sz="2000"/>
          </a:p>
          <a:p>
            <a:r>
              <a:rPr lang="zh-CN" altLang="en-US" sz="2000"/>
              <a:t>（</a:t>
            </a:r>
            <a:r>
              <a:rPr lang="en-US" sz="2000"/>
              <a:t>4）Meta-orchestration</a:t>
            </a:r>
            <a:r>
              <a:rPr lang="zh-CN" altLang="en-US" sz="2000"/>
              <a:t>结构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400" b="1"/>
              <a:t>作者</a:t>
            </a:r>
            <a:r>
              <a:rPr lang="zh-CN" altLang="en-US" sz="2400" b="1"/>
              <a:t>认为：</a:t>
            </a:r>
            <a:endParaRPr lang="zh-CN" altLang="en-US" sz="2400" b="1"/>
          </a:p>
          <a:p>
            <a:r>
              <a:rPr lang="zh-CN" altLang="en-US" sz="2000"/>
              <a:t>容器编排器本身并不能满足HPC系统的所有需求，因此不能取代HPC中心中现有的工作负载管理器。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容器编排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52930" y="5699125"/>
            <a:ext cx="9357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这幅图说明了高性能计算系统容器编排的最新四类工作</a:t>
            </a:r>
            <a:endParaRPr lang="zh-CN" altLang="en-US"/>
          </a:p>
          <a:p>
            <a:r>
              <a:rPr lang="zh-CN" altLang="en-US"/>
              <a:t>引用自：Containerisation for High Performance</a:t>
            </a:r>
            <a:r>
              <a:rPr lang="en-US" altLang="zh-CN"/>
              <a:t> </a:t>
            </a:r>
            <a:r>
              <a:rPr lang="zh-CN" altLang="en-US"/>
              <a:t>Computing </a:t>
            </a:r>
            <a:endParaRPr lang="zh-CN" altLang="en-US"/>
          </a:p>
          <a:p>
            <a:r>
              <a:rPr lang="zh-CN" altLang="en-US"/>
              <a:t>Systems: Survey and Prospects</a:t>
            </a:r>
            <a:endParaRPr lang="zh-CN" altLang="en-US"/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5970" y="1133475"/>
            <a:ext cx="8008620" cy="453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/>
          <p:nvPr>
            <p:custDataLst>
              <p:tags r:id="rId1"/>
            </p:custDataLst>
          </p:nvPr>
        </p:nvSpPr>
        <p:spPr bwMode="auto">
          <a:xfrm>
            <a:off x="4792379" y="86618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/>
          <p:nvPr>
            <p:custDataLst>
              <p:tags r:id="rId2"/>
            </p:custDataLst>
          </p:nvPr>
        </p:nvSpPr>
        <p:spPr bwMode="auto">
          <a:xfrm>
            <a:off x="4628930" y="955055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78070" y="86618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/>
          <p:nvPr>
            <p:custDataLst>
              <p:tags r:id="rId4"/>
            </p:custDataLst>
          </p:nvPr>
        </p:nvSpPr>
        <p:spPr bwMode="auto">
          <a:xfrm>
            <a:off x="4792379" y="188655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/>
          <p:nvPr>
            <p:custDataLst>
              <p:tags r:id="rId5"/>
            </p:custDataLst>
          </p:nvPr>
        </p:nvSpPr>
        <p:spPr bwMode="auto">
          <a:xfrm>
            <a:off x="4628930" y="1975418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878070" y="188655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/>
          <p:nvPr>
            <p:custDataLst>
              <p:tags r:id="rId7"/>
            </p:custDataLst>
          </p:nvPr>
        </p:nvSpPr>
        <p:spPr bwMode="auto">
          <a:xfrm>
            <a:off x="4792379" y="288470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/>
          <p:nvPr>
            <p:custDataLst>
              <p:tags r:id="rId8"/>
            </p:custDataLst>
          </p:nvPr>
        </p:nvSpPr>
        <p:spPr bwMode="auto">
          <a:xfrm>
            <a:off x="4628930" y="2971979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878070" y="288470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/>
          <p:nvPr>
            <p:custDataLst>
              <p:tags r:id="rId10"/>
            </p:custDataLst>
          </p:nvPr>
        </p:nvSpPr>
        <p:spPr bwMode="auto">
          <a:xfrm>
            <a:off x="4792379" y="389395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/>
          <p:nvPr>
            <p:custDataLst>
              <p:tags r:id="rId11"/>
            </p:custDataLst>
          </p:nvPr>
        </p:nvSpPr>
        <p:spPr bwMode="auto">
          <a:xfrm>
            <a:off x="4628930" y="3981235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878070" y="3893957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0" name="Freeform 11"/>
          <p:cNvSpPr/>
          <p:nvPr>
            <p:custDataLst>
              <p:tags r:id="rId13"/>
            </p:custDataLst>
          </p:nvPr>
        </p:nvSpPr>
        <p:spPr bwMode="auto">
          <a:xfrm>
            <a:off x="4792379" y="4938123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1" name="Freeform 10"/>
          <p:cNvSpPr/>
          <p:nvPr>
            <p:custDataLst>
              <p:tags r:id="rId14"/>
            </p:custDataLst>
          </p:nvPr>
        </p:nvSpPr>
        <p:spPr bwMode="auto">
          <a:xfrm>
            <a:off x="4628930" y="5025402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2" name="Rectangle 1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878070" y="4938124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807981" y="1016942"/>
            <a:ext cx="9448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引言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985978" y="90903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807981" y="2067457"/>
            <a:ext cx="36118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容器化的概念和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985978" y="190718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807981" y="3011651"/>
            <a:ext cx="32308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容器引擎和运行时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985978" y="290374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807981" y="4032014"/>
            <a:ext cx="24688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容器编排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0" name="TextBox 118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985978" y="3924107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1" name="TextBox 119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807981" y="5106333"/>
            <a:ext cx="20878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结论与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展望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2" name="TextBox 120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985978" y="4946058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/>
          <p:nvPr/>
        </p:nvSpPr>
        <p:spPr bwMode="auto">
          <a:xfrm>
            <a:off x="-1" y="1339"/>
            <a:ext cx="4309241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6"/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5107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/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27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3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2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1" grpId="0" autoUpdateAnimBg="0"/>
      <p:bldP spid="14362" grpId="0" autoUpdateAnimBg="0"/>
      <p:bldP spid="14366" grpId="0" autoUpdateAnimBg="0"/>
      <p:bldP spid="1436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alphaModFix amt="7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2014"/>
            <a:ext cx="12192000" cy="21994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07130" y="2707005"/>
            <a:ext cx="653986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结论与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展望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6248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6" grpId="0" autoUpdateAnimBg="0"/>
      <p:bldP spid="10247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结论与</a:t>
            </a:r>
            <a:r>
              <a:rPr lang="zh-CN" altLang="en-US"/>
              <a:t>展望</a:t>
            </a:r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2845" y="209232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400" b="1"/>
              <a:t>库兼容性问题</a:t>
            </a:r>
            <a:r>
              <a:t>：</a:t>
            </a:r>
          </a:p>
          <a:p>
            <a:r>
              <a:t>容器中的软件包和HPC主机系统的库版本不匹配时会影响性能，甚至导致程序崩溃。可以通过低层次容器运行时库来缓解，例如Nvidia的libnvidia-container。</a:t>
            </a:r>
          </a:p>
          <a:p>
            <a:endParaRPr sz="2400" b="1"/>
          </a:p>
          <a:p>
            <a:r>
              <a:rPr sz="2400" b="1"/>
              <a:t>容器引擎与镜像的兼容性</a:t>
            </a:r>
            <a:r>
              <a:t>：</a:t>
            </a:r>
          </a:p>
          <a:p>
            <a:r>
              <a:t>不同容器引擎如Docker和Singularity对镜像的格式和权限要求不同，影响容器在HPC系统上的通用性。需要引入容器标准化，如OCI标准。</a:t>
            </a:r>
          </a:p>
          <a:p/>
        </p:txBody>
      </p:sp>
      <p:sp>
        <p:nvSpPr>
          <p:cNvPr id="3" name="文本框 2"/>
          <p:cNvSpPr txBox="1"/>
          <p:nvPr/>
        </p:nvSpPr>
        <p:spPr>
          <a:xfrm>
            <a:off x="7004050" y="209232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400" b="1"/>
              <a:t>安全性问题</a:t>
            </a:r>
            <a:r>
              <a:t>：</a:t>
            </a:r>
          </a:p>
          <a:p>
            <a:r>
              <a:t>容器共享主机内核，这带来了安全隐患，如权限提升、拒绝服务和信息泄露。在HPC环境中，可以通过避免容器中的root权限进程和使用用户命名空间来提高安全性。</a:t>
            </a:r>
          </a:p>
          <a:p/>
          <a:p>
            <a:r>
              <a:rPr sz="2400" b="1"/>
              <a:t>性能问题</a:t>
            </a:r>
            <a:r>
              <a:t>：</a:t>
            </a:r>
          </a:p>
          <a:p>
            <a:r>
              <a:t>HPC容器对GPU等加速器的依赖会降低便携性，未来需平衡性能与可移植性</a:t>
            </a:r>
            <a:r>
              <a:t>。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35040" y="1021715"/>
            <a:ext cx="296545" cy="5836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  <p:bldP spid="6" grpId="0" bldLvl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结论与</a:t>
            </a:r>
            <a:r>
              <a:rPr lang="zh-CN" altLang="en-US"/>
              <a:t>展望</a:t>
            </a:r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2845" y="209232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400" b="1"/>
              <a:t>作者提出的有趣的研究方向：</a:t>
            </a:r>
            <a:endParaRPr sz="2400" b="1"/>
          </a:p>
          <a:p>
            <a:endParaRPr sz="2400"/>
          </a:p>
          <a:p>
            <a:r>
              <a:rPr sz="2000"/>
              <a:t>（1）HPC中AI</a:t>
            </a:r>
            <a:r>
              <a:rPr lang="zh-CN" sz="2000"/>
              <a:t>工作</a:t>
            </a:r>
            <a:r>
              <a:rPr sz="2000"/>
              <a:t>的容器化</a:t>
            </a:r>
            <a:endParaRPr sz="2000"/>
          </a:p>
          <a:p>
            <a:r>
              <a:rPr sz="2000"/>
              <a:t>（2）HPC容器注册表构建</a:t>
            </a:r>
            <a:endParaRPr sz="2000"/>
          </a:p>
          <a:p>
            <a:r>
              <a:rPr sz="2000"/>
              <a:t>（3）DevOps</a:t>
            </a:r>
            <a:r>
              <a:rPr lang="zh-CN" sz="2000"/>
              <a:t>的相关工作</a:t>
            </a:r>
            <a:endParaRPr sz="2000"/>
          </a:p>
          <a:p>
            <a:r>
              <a:rPr sz="2000"/>
              <a:t>（4）Linux命名空间指南</a:t>
            </a:r>
            <a:r>
              <a:rPr lang="zh-CN" sz="2000"/>
              <a:t>的构建</a:t>
            </a:r>
            <a:endParaRPr sz="2000"/>
          </a:p>
          <a:p>
            <a:r>
              <a:rPr sz="2000"/>
              <a:t>（5）中间件系统</a:t>
            </a:r>
            <a:r>
              <a:rPr lang="zh-CN" sz="2000"/>
              <a:t>的工作</a:t>
            </a:r>
            <a:endParaRPr sz="2000"/>
          </a:p>
          <a:p>
            <a:r>
              <a:rPr sz="2000"/>
              <a:t>（6）资源弹性相关的工作</a:t>
            </a:r>
            <a:endParaRPr sz="2000"/>
          </a:p>
          <a:p>
            <a:r>
              <a:rPr sz="2000"/>
              <a:t>（7）向最小操作系统发展</a:t>
            </a:r>
            <a:r>
              <a:rPr lang="zh-CN" sz="2000"/>
              <a:t>的工作</a:t>
            </a:r>
            <a:endParaRPr lang="zh-CN" sz="2000"/>
          </a:p>
        </p:txBody>
      </p:sp>
      <p:sp>
        <p:nvSpPr>
          <p:cNvPr id="3" name="文本框 2"/>
          <p:cNvSpPr txBox="1"/>
          <p:nvPr/>
        </p:nvSpPr>
        <p:spPr>
          <a:xfrm>
            <a:off x="7004050" y="202120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400" b="1"/>
              <a:t>总结：</a:t>
            </a:r>
            <a:endParaRPr sz="2400" b="1"/>
          </a:p>
          <a:p>
            <a:r>
              <a:t>容器技术在高性能计算中具有广阔的应用前景，可以解决环境兼容性问题，提高资源利用率。但在安全性、兼容性和性能方面还存在许多挑战。</a:t>
            </a:r>
          </a:p>
          <a:p/>
          <a:p>
            <a:r>
              <a:rPr sz="2400" b="1"/>
              <a:t>展望：</a:t>
            </a:r>
            <a:endParaRPr sz="2400" b="1"/>
          </a:p>
          <a:p>
            <a:r>
              <a:t>未来的研究应侧重于容器在HPC环境中的优化，包括资源管理的改进、容器镜像的标准化以及提升系统的安全性。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35040" y="1021715"/>
            <a:ext cx="296545" cy="5836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  <p:bldP spid="6" grpId="0" bldLvl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结论与</a:t>
            </a:r>
            <a:r>
              <a:rPr lang="zh-CN" altLang="en-US"/>
              <a:t>展望</a:t>
            </a:r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8290" y="2092325"/>
            <a:ext cx="9614535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000"/>
              <a:t>主要调研论文：</a:t>
            </a:r>
            <a:endParaRPr lang="zh-CN" sz="2000"/>
          </a:p>
          <a:p>
            <a:r>
              <a:rPr lang="en-US" altLang="zh-CN" sz="2000"/>
              <a:t>* </a:t>
            </a:r>
            <a:r>
              <a:rPr lang="zh-CN" sz="2000"/>
              <a:t>Containerisation for High Performance</a:t>
            </a:r>
            <a:r>
              <a:rPr lang="en-US" altLang="zh-CN" sz="2000"/>
              <a:t> </a:t>
            </a:r>
            <a:r>
              <a:rPr lang="zh-CN" sz="2000"/>
              <a:t>Computing Systems: Survey and Prospects</a:t>
            </a:r>
            <a:endParaRPr lang="zh-CN" sz="2000"/>
          </a:p>
          <a:p>
            <a:endParaRPr lang="zh-CN" sz="2000"/>
          </a:p>
          <a:p>
            <a:r>
              <a:rPr lang="zh-CN" sz="2000"/>
              <a:t>参考论文：</a:t>
            </a:r>
            <a:endParaRPr lang="zh-CN" sz="2000"/>
          </a:p>
          <a:p>
            <a:r>
              <a:rPr lang="en-US" altLang="zh-CN" sz="2000"/>
              <a:t>* </a:t>
            </a:r>
            <a:r>
              <a:rPr lang="zh-CN" sz="2000"/>
              <a:t>A Comparative Study of Containers and Virtual</a:t>
            </a:r>
            <a:r>
              <a:rPr lang="en-US" altLang="zh-CN" sz="2000"/>
              <a:t> </a:t>
            </a:r>
            <a:r>
              <a:rPr lang="zh-CN" sz="2000"/>
              <a:t>Machines in Big Data Environment</a:t>
            </a:r>
            <a:endParaRPr lang="zh-CN" sz="2000"/>
          </a:p>
          <a:p>
            <a:r>
              <a:rPr lang="en-US" altLang="zh-CN" sz="2000"/>
              <a:t>* </a:t>
            </a:r>
            <a:r>
              <a:rPr lang="zh-CN" sz="2000"/>
              <a:t>The Ideal Versus the Real: Revisiting the History of Virtual Machines and</a:t>
            </a:r>
            <a:r>
              <a:rPr lang="en-US" altLang="zh-CN" sz="2000"/>
              <a:t> </a:t>
            </a:r>
            <a:r>
              <a:rPr lang="zh-CN" sz="2000"/>
              <a:t>Containers</a:t>
            </a:r>
            <a:endParaRPr lang="zh-CN" sz="2000"/>
          </a:p>
          <a:p>
            <a:r>
              <a:rPr lang="en-US" altLang="zh-CN" sz="2000"/>
              <a:t>* </a:t>
            </a:r>
            <a:r>
              <a:rPr lang="zh-CN" sz="2000"/>
              <a:t>Containerization technologies: taxonomies, applications and challenges</a:t>
            </a:r>
            <a:endParaRPr lang="zh-CN" sz="2000"/>
          </a:p>
          <a:p>
            <a:r>
              <a:rPr lang="en-US" altLang="zh-CN" sz="2000"/>
              <a:t>* 从 Docker 容器看容器技术的发展: 一种系统文献综述的视角</a:t>
            </a:r>
            <a:endParaRPr lang="en-US" altLang="zh-CN" sz="2000"/>
          </a:p>
          <a:p>
            <a:r>
              <a:rPr lang="en-US" altLang="zh-CN" sz="2000"/>
              <a:t>* Cloud Container Technologies: A State-of-the-Art Review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731183" y="5729689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164" y="1705832"/>
            <a:ext cx="7998645" cy="235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alphaModFix amt="7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2014"/>
            <a:ext cx="12192000" cy="21994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67568" y="2744257"/>
            <a:ext cx="55080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引言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1987" cy="193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6" grpId="0" autoUpdateAnimBg="0"/>
      <p:bldP spid="1024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    </a:t>
            </a:r>
            <a:r>
              <a:rPr lang="en-US" altLang="zh-CN" i="1" dirty="0"/>
              <a:t>     </a:t>
            </a:r>
            <a:r>
              <a:rPr lang="zh-CN" altLang="en-US" i="1" dirty="0"/>
              <a:t>本文贡献</a:t>
            </a:r>
            <a:endParaRPr lang="zh-CN" altLang="en-US" i="1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8550" y="2026920"/>
            <a:ext cx="8985885" cy="2969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本文的贡献主要是以下四点</a:t>
            </a:r>
            <a:r>
              <a:rPr lang="en-US" altLang="zh-CN" sz="2400" b="1"/>
              <a:t>:</a:t>
            </a:r>
            <a:endParaRPr lang="en-US" altLang="zh-CN" sz="2400" b="1"/>
          </a:p>
          <a:p>
            <a:endParaRPr lang="zh-CN" altLang="en-US" sz="2400" b="1"/>
          </a:p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）调查</a:t>
            </a:r>
            <a:r>
              <a:rPr lang="zh-CN" altLang="en-US" sz="2400" b="1">
                <a:sym typeface="+mn-ea"/>
              </a:rPr>
              <a:t>在高性能计算系统中的容器化的前沿</a:t>
            </a:r>
            <a:r>
              <a:rPr lang="zh-CN" altLang="en-US" sz="2400" b="1"/>
              <a:t>工作</a:t>
            </a:r>
            <a:endParaRPr lang="zh-CN" altLang="en-US" sz="2400" b="1"/>
          </a:p>
          <a:p>
            <a:r>
              <a:rPr lang="zh-CN" altLang="en-US" sz="2400" b="1"/>
              <a:t>（下文以</a:t>
            </a:r>
            <a:r>
              <a:rPr lang="en-US" altLang="zh-CN" sz="2400" b="1"/>
              <a:t>HPC</a:t>
            </a:r>
            <a:r>
              <a:rPr lang="zh-CN" altLang="en-US" sz="2400" b="1"/>
              <a:t>代表</a:t>
            </a:r>
            <a:r>
              <a:rPr lang="zh-CN" altLang="en-US" sz="2400" b="1">
                <a:sym typeface="+mn-ea"/>
              </a:rPr>
              <a:t>高性能计算系统</a:t>
            </a:r>
            <a:r>
              <a:rPr lang="zh-CN" altLang="en-US" sz="2400" b="1"/>
              <a:t>）</a:t>
            </a:r>
            <a:endParaRPr lang="zh-CN" altLang="en-US" sz="2400" b="1"/>
          </a:p>
          <a:p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）介绍HPC和Cloud环境下具有代表性的编排框架</a:t>
            </a:r>
            <a:endParaRPr lang="zh-CN" altLang="en-US" sz="2400" b="1"/>
          </a:p>
          <a:p>
            <a:r>
              <a:rPr lang="zh-CN" altLang="en-US" sz="2400" b="1"/>
              <a:t>（</a:t>
            </a:r>
            <a:r>
              <a:rPr lang="en-US" altLang="zh-CN" sz="2400" b="1"/>
              <a:t>3</a:t>
            </a:r>
            <a:r>
              <a:rPr lang="zh-CN" altLang="en-US" sz="2400" b="1"/>
              <a:t>）收集云上容器编排策略集成到HPC的相关研究</a:t>
            </a:r>
            <a:endParaRPr lang="zh-CN" altLang="en-US" sz="2400" b="1"/>
          </a:p>
          <a:p>
            <a:r>
              <a:rPr lang="zh-CN" altLang="en-US" sz="2400" b="1"/>
              <a:t>（</a:t>
            </a:r>
            <a:r>
              <a:rPr lang="en-US" altLang="zh-CN" sz="2400" b="1"/>
              <a:t>4</a:t>
            </a:r>
            <a:r>
              <a:rPr lang="zh-CN" altLang="en-US" sz="2400" b="1"/>
              <a:t>）展望了研究和工程的潜在方向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alphaModFix amt="7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2014"/>
            <a:ext cx="12192000" cy="21994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07130" y="2799080"/>
            <a:ext cx="609473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容器化的概念和技术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6248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6" grpId="0" autoUpdateAnimBg="0"/>
      <p:bldP spid="1024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容器化的概念和技术</a:t>
            </a:r>
            <a:endParaRPr lang="zh-CN" altLang="en-US" i="1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2845" y="209232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/>
              <a:t>什么是容器</a:t>
            </a:r>
            <a:r>
              <a:rPr lang="en-US" altLang="zh-CN" sz="3200" b="1"/>
              <a:t> </a:t>
            </a:r>
            <a:r>
              <a:rPr lang="zh-CN" altLang="en-US" sz="3200" b="1"/>
              <a:t>？</a:t>
            </a:r>
            <a:endParaRPr lang="zh-CN" altLang="en-US" sz="3200" b="1"/>
          </a:p>
          <a:p>
            <a:endParaRPr lang="zh-CN" altLang="en-US" sz="2400" b="1"/>
          </a:p>
          <a:p>
            <a:r>
              <a:rPr lang="zh-CN" altLang="en-US" sz="2400"/>
              <a:t>容器是一种虚拟化技术，可以将应用程序及其所有依赖打包在一起，确保环境的一致性，方便在不同平台上移植和部署。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7004050" y="209232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3200" b="1"/>
              <a:t>容器与虚拟机的对比</a:t>
            </a:r>
            <a:r>
              <a:rPr lang="zh-CN" sz="3200" b="1"/>
              <a:t>？</a:t>
            </a:r>
            <a:endParaRPr sz="3200" b="1"/>
          </a:p>
          <a:p>
            <a:endParaRPr sz="2400"/>
          </a:p>
          <a:p>
            <a:r>
              <a:rPr sz="2400"/>
              <a:t>容器与虚拟机的核心差异在于，容器共享宿主机的内核，而虚拟机需要独立的客体操作系统，这使得容器更加轻量。</a:t>
            </a:r>
            <a:endParaRPr sz="24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35040" y="1021715"/>
            <a:ext cx="296545" cy="5836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  <p:bldP spid="6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容器化的概念和技术</a:t>
            </a:r>
            <a:endParaRPr lang="zh-CN" altLang="en-US" i="1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5725" y="5600700"/>
            <a:ext cx="7171055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/>
          <a:p>
            <a:r>
              <a:rPr lang="en-US" altLang="zh-CN"/>
              <a:t>                                              </a:t>
            </a:r>
            <a:r>
              <a:rPr lang="zh-CN"/>
              <a:t>容器与虚拟机的技术路线发展图</a:t>
            </a:r>
            <a:endParaRPr lang="zh-CN"/>
          </a:p>
          <a:p>
            <a:r>
              <a:rPr lang="zh-CN"/>
              <a:t>引用自：The Ideal Versus the Real: Revisiting the History of Virtual Machines and</a:t>
            </a:r>
            <a:r>
              <a:rPr lang="en-US" altLang="zh-CN"/>
              <a:t> </a:t>
            </a:r>
            <a:r>
              <a:rPr lang="zh-CN"/>
              <a:t>Containers</a:t>
            </a:r>
            <a:endParaRPr 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405" y="1159510"/>
            <a:ext cx="10807700" cy="4682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容器化的概念和技术</a:t>
            </a:r>
            <a:endParaRPr lang="zh-CN" altLang="en-US" i="1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669405" y="1021715"/>
            <a:ext cx="296545" cy="5836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0" y="1373505"/>
            <a:ext cx="4961255" cy="47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7606030" y="1621155"/>
            <a:ext cx="374777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这幅图左边的架构代表了经典虚拟机的架构，而右边的架构是容器的架构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>
                <a:solidFill>
                  <a:schemeClr val="accent5"/>
                </a:solidFill>
              </a:rPr>
              <a:t>容器的共享内核策略有一个明显的缺陷:Win容器化的应用程序不能在Unix内核上执行</a:t>
            </a:r>
            <a:endParaRPr lang="zh-CN" altLang="en-US" sz="2800">
              <a:solidFill>
                <a:schemeClr val="accent5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5085" y="6210300"/>
            <a:ext cx="5214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i="1"/>
              <a:t>这幅图引用自：A Comparative Study of Containers and Virtual Machines in Big Data Environment</a:t>
            </a:r>
            <a:endParaRPr lang="zh-CN" altLang="en-US" sz="14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  <p:bldP spid="6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ChangeArrowheads="1"/>
          </p:cNvSpPr>
          <p:nvPr/>
        </p:nvSpPr>
        <p:spPr bwMode="auto">
          <a:xfrm flipV="1">
            <a:off x="0" y="6782435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/>
              <a:t>         </a:t>
            </a:r>
            <a:r>
              <a:rPr lang="zh-CN" altLang="en-US"/>
              <a:t>容器化的概念和技术</a:t>
            </a:r>
            <a:endParaRPr lang="zh-CN" altLang="en-US" i="1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838835" cy="6783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2845" y="209232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3200" b="1"/>
              <a:t>容器在云计算中的应用</a:t>
            </a:r>
            <a:r>
              <a:rPr lang="zh-CN" altLang="en-US" sz="3200" b="1"/>
              <a:t>？</a:t>
            </a:r>
            <a:endParaRPr lang="zh-CN" altLang="en-US" sz="3200" b="1"/>
          </a:p>
          <a:p>
            <a:endParaRPr lang="zh-CN" altLang="en-US" sz="2400" b="1"/>
          </a:p>
          <a:p>
            <a:r>
              <a:rPr lang="zh-CN" altLang="en-US" sz="2400"/>
              <a:t>在云计算中，容器经常被用于微服务的管理，</a:t>
            </a:r>
            <a:r>
              <a:rPr lang="zh-CN" altLang="en-US" sz="2400"/>
              <a:t>因此一个容器通常对应一个应用程序或服务。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7004050" y="2092325"/>
            <a:ext cx="4271010" cy="3761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3200" b="1"/>
              <a:t>容器在HPC中的需求</a:t>
            </a:r>
            <a:r>
              <a:rPr lang="zh-CN" sz="3200" b="1"/>
              <a:t>？</a:t>
            </a:r>
            <a:endParaRPr sz="3200" b="1"/>
          </a:p>
          <a:p>
            <a:endParaRPr sz="2400"/>
          </a:p>
          <a:p>
            <a:r>
              <a:rPr sz="2400"/>
              <a:t>HPC系统主要用于科学计算、工程模拟等高计算量任务，要求低延迟</a:t>
            </a:r>
            <a:r>
              <a:rPr lang="zh-CN" sz="2400"/>
              <a:t>，</a:t>
            </a:r>
            <a:r>
              <a:rPr sz="2400"/>
              <a:t>高吞吐量</a:t>
            </a:r>
            <a:r>
              <a:rPr lang="zh-CN" sz="2400"/>
              <a:t>，高安全性</a:t>
            </a:r>
            <a:r>
              <a:rPr sz="2400"/>
              <a:t>，因此需要一个灵活高效</a:t>
            </a:r>
            <a:r>
              <a:rPr lang="zh-CN" sz="2400"/>
              <a:t>且安全</a:t>
            </a:r>
            <a:r>
              <a:rPr sz="2400"/>
              <a:t>的容器方案。</a:t>
            </a:r>
            <a:endParaRPr sz="24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35040" y="1021715"/>
            <a:ext cx="296545" cy="5836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4" grpId="0" bldLvl="0" animBg="1" autoUpdateAnimBg="0"/>
      <p:bldP spid="6" grpId="0" bldLvl="0" animBg="1" autoUpdateAnimBg="0"/>
    </p:bldLst>
  </p:timing>
</p:sld>
</file>

<file path=ppt/tags/tag1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10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11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12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13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14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15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16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17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18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19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2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20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21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22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23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24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25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26.xml><?xml version="1.0" encoding="utf-8"?>
<p:tagLst xmlns:p="http://schemas.openxmlformats.org/presentationml/2006/main">
  <p:tag name="commondata" val="eyJoZGlkIjoiYTRhNjI2MzVjZjQ0ZDRkYmUxZTRkMGJmZjI1MWRhNjcifQ=="/>
</p:tagLst>
</file>

<file path=ppt/tags/tag3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4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5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6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7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8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ags/tag9.xml><?xml version="1.0" encoding="utf-8"?>
<p:tagLst xmlns:p="http://schemas.openxmlformats.org/presentationml/2006/main">
  <p:tag name="KSO_WM_DIAGRAM_VIRTUALLY_FRAME" val="{&quot;height&quot;:382.72551181102364,&quot;left&quot;:364.48267716535435,&quot;top&quot;:68.20385826771653,&quot;width&quot;:526.7942519685039}"/>
</p:tagLst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53B5F"/>
      </a:accent1>
      <a:accent2>
        <a:srgbClr val="017EDB"/>
      </a:accent2>
      <a:accent3>
        <a:srgbClr val="F1A500"/>
      </a:accent3>
      <a:accent4>
        <a:srgbClr val="247B95"/>
      </a:accent4>
      <a:accent5>
        <a:srgbClr val="AD1122"/>
      </a:accent5>
      <a:accent6>
        <a:srgbClr val="03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68394"/>
    </a:dk2>
    <a:lt2>
      <a:srgbClr val="F0F0F0"/>
    </a:lt2>
    <a:accent1>
      <a:srgbClr val="153B5F"/>
    </a:accent1>
    <a:accent2>
      <a:srgbClr val="017EDB"/>
    </a:accent2>
    <a:accent3>
      <a:srgbClr val="F1A500"/>
    </a:accent3>
    <a:accent4>
      <a:srgbClr val="247B95"/>
    </a:accent4>
    <a:accent5>
      <a:srgbClr val="AD1122"/>
    </a:accent5>
    <a:accent6>
      <a:srgbClr val="035A88"/>
    </a:accent6>
    <a:hlink>
      <a:srgbClr val="00498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3099</Words>
  <Application>WPS 演示</Application>
  <PresentationFormat>宽屏</PresentationFormat>
  <Paragraphs>222</Paragraphs>
  <Slides>24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华文中宋</vt:lpstr>
      <vt:lpstr>微软雅黑</vt:lpstr>
      <vt:lpstr>Arial Unicode MS</vt:lpstr>
      <vt:lpstr>Impact</vt:lpstr>
      <vt:lpstr>等线</vt:lpstr>
      <vt:lpstr>Calibri</vt:lpstr>
      <vt:lpstr>A000120140530A99PPBG</vt:lpstr>
      <vt:lpstr>论文调研报告</vt:lpstr>
      <vt:lpstr>PowerPoint 演示文稿</vt:lpstr>
      <vt:lpstr>PowerPoint 演示文稿</vt:lpstr>
      <vt:lpstr>         本文贡献</vt:lpstr>
      <vt:lpstr>PowerPoint 演示文稿</vt:lpstr>
      <vt:lpstr>         容器化的概念和技术</vt:lpstr>
      <vt:lpstr>         容器化的概念和技术</vt:lpstr>
      <vt:lpstr>         容器化的概念和技术</vt:lpstr>
      <vt:lpstr>         容器化的概念和技术</vt:lpstr>
      <vt:lpstr>PowerPoint 演示文稿</vt:lpstr>
      <vt:lpstr>         容器引擎与运行时</vt:lpstr>
      <vt:lpstr>         容器引擎与运行时</vt:lpstr>
      <vt:lpstr>         容器引擎与运行时</vt:lpstr>
      <vt:lpstr>         容器引擎与运行时</vt:lpstr>
      <vt:lpstr>PowerPoint 演示文稿</vt:lpstr>
      <vt:lpstr>         容器编排技术</vt:lpstr>
      <vt:lpstr>         容器编排技术</vt:lpstr>
      <vt:lpstr>         容器编排技术</vt:lpstr>
      <vt:lpstr>         容器编排技术</vt:lpstr>
      <vt:lpstr>PowerPoint 演示文稿</vt:lpstr>
      <vt:lpstr>         结论与展望</vt:lpstr>
      <vt:lpstr>         结论与展望</vt:lpstr>
      <vt:lpstr>         结论与展望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霓虹之无</cp:lastModifiedBy>
  <cp:revision>212</cp:revision>
  <dcterms:created xsi:type="dcterms:W3CDTF">2018-08-10T09:41:00Z</dcterms:created>
  <dcterms:modified xsi:type="dcterms:W3CDTF">2024-10-28T06:55:50Z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A813B7E7F4FB4AECAE7669BCFEF20E53_12</vt:lpwstr>
  </property>
  <property fmtid="{D5CDD505-2E9C-101B-9397-08002B2CF9AE}" pid="3" name="KSOProductBuildVer">
    <vt:lpwstr>2052-12.1.0.18608</vt:lpwstr>
  </property>
</Properties>
</file>